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3" r:id="rId5"/>
    <p:sldId id="264" r:id="rId6"/>
    <p:sldId id="260" r:id="rId7"/>
    <p:sldId id="262" r:id="rId8"/>
    <p:sldId id="266" r:id="rId9"/>
    <p:sldId id="272" r:id="rId10"/>
    <p:sldId id="277" r:id="rId11"/>
    <p:sldId id="270" r:id="rId12"/>
    <p:sldId id="261" r:id="rId13"/>
    <p:sldId id="265" r:id="rId14"/>
    <p:sldId id="279" r:id="rId15"/>
    <p:sldId id="280" r:id="rId16"/>
    <p:sldId id="259" r:id="rId17"/>
    <p:sldId id="267" r:id="rId18"/>
    <p:sldId id="273" r:id="rId19"/>
    <p:sldId id="278" r:id="rId20"/>
    <p:sldId id="274" r:id="rId21"/>
    <p:sldId id="281" r:id="rId22"/>
    <p:sldId id="271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73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65C9-C39C-4002-AEE9-512CD60C366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3092-37B8-4AAF-B8CA-34F4D1A66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30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65C9-C39C-4002-AEE9-512CD60C366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3092-37B8-4AAF-B8CA-34F4D1A66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92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65C9-C39C-4002-AEE9-512CD60C366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3092-37B8-4AAF-B8CA-34F4D1A66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070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588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675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49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016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069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732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548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9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65C9-C39C-4002-AEE9-512CD60C366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3092-37B8-4AAF-B8CA-34F4D1A66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386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728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130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089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9EBC2-3749-40A0-BEB2-3FCC4B4A7156}" type="datetimeFigureOut">
              <a:rPr lang="en-GB" smtClean="0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D957E-85DC-4462-973F-9FC7DE86EF8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348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9268-7B33-423A-ACB6-0223202096CE}" type="datetimeFigureOut">
              <a:rPr lang="en-GB" smtClean="0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E6845-C47F-4837-AAA3-7728B5EC208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144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2B07F-BCE7-4F49-93DA-60ABAE114706}" type="datetimeFigureOut">
              <a:rPr lang="en-GB" smtClean="0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EAE50-8390-4CE6-B2C2-A9B679FF766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785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B7969-1E17-457A-BFAC-738DA904BC5C}" type="datetimeFigureOut">
              <a:rPr lang="en-GB" smtClean="0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B0E0F-EAB4-4A6F-A3AF-76F38BD7320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530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636D58-BA10-451D-96D9-2CDD0A5354BE}" type="datetimeFigureOut">
              <a:rPr lang="en-GB" smtClean="0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05100-D950-42EA-8557-F6E3E2EF65B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261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4C686-C5A5-4B56-8AB5-7ED006DEE13D}" type="datetimeFigureOut">
              <a:rPr lang="en-GB" smtClean="0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1FCF4-0D74-409D-8A61-9B33BAB8D8A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05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E469A-F3EF-4561-889F-485855857A38}" type="datetimeFigureOut">
              <a:rPr lang="en-GB" smtClean="0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5B130-5266-469C-98E0-A65576833A3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02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65C9-C39C-4002-AEE9-512CD60C366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3092-37B8-4AAF-B8CA-34F4D1A66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3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4DA83-C42A-4903-97B2-CD4478C4A4E3}" type="datetimeFigureOut">
              <a:rPr lang="en-GB" smtClean="0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AC0C4-1913-4053-A66C-B183476A6CC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752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96D4C-74B6-4430-8A30-E91C569E7D92}" type="datetimeFigureOut">
              <a:rPr lang="en-GB" smtClean="0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4FB9C-FFA9-4EBF-8CDB-13429EA252D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840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79074-4638-4F11-84BF-A341D41F7B52}" type="datetimeFigureOut">
              <a:rPr lang="en-GB" smtClean="0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120BB-81A0-4D0A-A6EA-3875FB4D9F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379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A71A5-F126-47E6-8176-19E59D16F019}" type="datetimeFigureOut">
              <a:rPr lang="en-GB" smtClean="0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64F16-2793-47A5-A86A-0E7AD500FAE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69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7843-9B73-4CF0-A19E-5569F5787AF2}" type="datetimeFigureOut">
              <a:rPr lang="en-GB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73BAB-A252-4065-AE7D-E226D67FE9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778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D472E-E6D0-4B50-838A-8A8E1C568CF8}" type="datetimeFigureOut">
              <a:rPr lang="en-GB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EA3D-9CD2-421A-BF50-57362BD471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3839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0A162-2B63-401C-AA5A-6960DB97B692}" type="datetimeFigureOut">
              <a:rPr lang="en-GB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9EFA-9354-425C-8067-E0F6A57B39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42521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3631F-DF0A-44AA-B766-A801CDB4603D}" type="datetimeFigureOut">
              <a:rPr lang="en-GB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D7DCB-FEC5-43B4-9084-BB7AFBEE9B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8244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1F504-74CF-448A-BB98-1A69A923FD12}" type="datetimeFigureOut">
              <a:rPr lang="en-GB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5343B-F71C-4C9E-8B22-914B8C6338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3896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996A-E5D4-417F-BF21-C5192070D0BC}" type="datetimeFigureOut">
              <a:rPr lang="en-GB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ADDF-EF00-4907-9EE2-738E525A12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184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65C9-C39C-4002-AEE9-512CD60C366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3092-37B8-4AAF-B8CA-34F4D1A66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801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101C-F89A-4FAC-AD42-0DA779293F87}" type="datetimeFigureOut">
              <a:rPr lang="en-GB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0D418-0B4E-47D4-917A-84965F5DE2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389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F57C-0373-4D0C-9B14-46117E9C2C50}" type="datetimeFigureOut">
              <a:rPr lang="en-GB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BFDE-D756-4C16-B5A9-CA16147203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2769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0139C-AB96-460E-B2B1-C3A79A4638D3}" type="datetimeFigureOut">
              <a:rPr lang="en-GB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865CB-122C-4CE3-B5EF-B994AF37FD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53063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12296-157E-44F1-8E45-40AC5E90EE10}" type="datetimeFigureOut">
              <a:rPr lang="en-GB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9071A-42AD-4936-A616-4315C17A05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6947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06F5-B4F5-424D-8B83-0D899EFD6E24}" type="datetimeFigureOut">
              <a:rPr lang="en-GB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BE95A-D174-4013-A1A3-18B93939A9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44433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A3147-766A-4B03-B885-DDE75B5441AC}" type="datetimeFigureOut">
              <a:rPr lang="en-GB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93965-61F4-46E2-B484-8BAF4A4A44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156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65C9-C39C-4002-AEE9-512CD60C366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3092-37B8-4AAF-B8CA-34F4D1A66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17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65C9-C39C-4002-AEE9-512CD60C366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3092-37B8-4AAF-B8CA-34F4D1A66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69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65C9-C39C-4002-AEE9-512CD60C366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3092-37B8-4AAF-B8CA-34F4D1A66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83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65C9-C39C-4002-AEE9-512CD60C366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3092-37B8-4AAF-B8CA-34F4D1A66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80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65C9-C39C-4002-AEE9-512CD60C366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3092-37B8-4AAF-B8CA-34F4D1A66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18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C65C9-C39C-4002-AEE9-512CD60C366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3092-37B8-4AAF-B8CA-34F4D1A66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88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0336-B107-459B-BF8F-2DDE9D88B3CD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40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50B84E-6535-4330-A668-C5B5AF617030}" type="datetimeFigureOut">
              <a:rPr lang="en-GB" smtClean="0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D1E93F-E28B-42F8-B3F0-230429F3422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02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419E61-88F3-4CA8-AB6A-8BA48160355E}" type="datetimeFigureOut">
              <a:rPr lang="en-GB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CE5AD1-1E6B-467B-958A-D6A4392F70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329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kO55QqKy4s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kO55QqKy4s" TargetMode="External"/><Relationship Id="rId2" Type="http://schemas.openxmlformats.org/officeDocument/2006/relationships/hyperlink" Target="https://prisonfellowship.org.uk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DiT2Vr-wjA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jYm78K6aNI" TargetMode="External"/><Relationship Id="rId2" Type="http://schemas.openxmlformats.org/officeDocument/2006/relationships/hyperlink" Target="https://www.youtube.com/watch?v=WDiT2Vr-wjA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hyperlink" Target="http://news.bbc.co.uk/1/hi/special_report/1998/10/98/truth_and_reconciliation/203134.s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37" y="1087821"/>
            <a:ext cx="5378666" cy="5378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713" y="97459"/>
            <a:ext cx="4663844" cy="6584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137" y="286645"/>
            <a:ext cx="536027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Which blob are you today and why?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6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6B4342-84D2-43F5-BB06-A3555F7169EE}"/>
              </a:ext>
            </a:extLst>
          </p:cNvPr>
          <p:cNvSpPr/>
          <p:nvPr/>
        </p:nvSpPr>
        <p:spPr>
          <a:xfrm>
            <a:off x="496728" y="984846"/>
            <a:ext cx="10946296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Deterrence. </a:t>
            </a:r>
            <a:r>
              <a:rPr lang="en-GB" sz="2800" noProof="0" dirty="0" smtClean="0">
                <a:solidFill>
                  <a:srgbClr val="0070C0"/>
                </a:solidFill>
                <a:latin typeface="Calibri"/>
              </a:rPr>
              <a:t>P</a:t>
            </a:r>
            <a:r>
              <a:rPr lang="en-GB" sz="2800" dirty="0" smtClean="0">
                <a:solidFill>
                  <a:srgbClr val="0070C0"/>
                </a:solidFill>
                <a:latin typeface="Calibri"/>
              </a:rPr>
              <a:t>ages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96- 99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Protection. Pages 101-103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1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" b="1468"/>
          <a:stretch/>
        </p:blipFill>
        <p:spPr>
          <a:xfrm>
            <a:off x="1524000" y="61992"/>
            <a:ext cx="9144000" cy="669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5" t="18757" r="10734" b="16996"/>
          <a:stretch/>
        </p:blipFill>
        <p:spPr>
          <a:xfrm>
            <a:off x="1534334" y="325452"/>
            <a:ext cx="9190494" cy="606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521" y="258687"/>
            <a:ext cx="1301479" cy="1449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796" y="4213759"/>
            <a:ext cx="3635284" cy="23919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310" y="342650"/>
            <a:ext cx="105752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</a:t>
            </a:r>
            <a:r>
              <a:rPr lang="en-GB" sz="2800" dirty="0" smtClean="0">
                <a:solidFill>
                  <a:srgbClr val="FF0000"/>
                </a:solidFill>
              </a:rPr>
              <a:t>ask: </a:t>
            </a:r>
          </a:p>
          <a:p>
            <a:r>
              <a:rPr lang="en-GB" sz="2800" dirty="0" smtClean="0"/>
              <a:t>Lets discuss Black Mirror: Episode two “White Bear.”  What did you think?</a:t>
            </a:r>
          </a:p>
          <a:p>
            <a:endParaRPr lang="en-GB" sz="2800" dirty="0" smtClean="0"/>
          </a:p>
          <a:p>
            <a:r>
              <a:rPr lang="en-GB" sz="2800" dirty="0" smtClean="0"/>
              <a:t>Written task:</a:t>
            </a:r>
          </a:p>
          <a:p>
            <a:r>
              <a:rPr lang="en-GB" sz="2800" i="1" dirty="0" smtClean="0"/>
              <a:t>In Black mirror and the episode White Bear we see a new form of punishment being used by the UK legal system. This involves a form of retribution for a convicted child murderer.</a:t>
            </a:r>
          </a:p>
          <a:p>
            <a:r>
              <a:rPr lang="en-GB" sz="2800" i="1" dirty="0" smtClean="0"/>
              <a:t>The interesting thing was …..</a:t>
            </a:r>
          </a:p>
        </p:txBody>
      </p:sp>
    </p:spTree>
    <p:extLst>
      <p:ext uri="{BB962C8B-B14F-4D97-AF65-F5344CB8AC3E}">
        <p14:creationId xmlns:p14="http://schemas.microsoft.com/office/powerpoint/2010/main" val="23291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6B4342-84D2-43F5-BB06-A3555F7169EE}"/>
              </a:ext>
            </a:extLst>
          </p:cNvPr>
          <p:cNvSpPr/>
          <p:nvPr/>
        </p:nvSpPr>
        <p:spPr>
          <a:xfrm>
            <a:off x="681459" y="507702"/>
            <a:ext cx="11111948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Reformation. Pages 104-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70C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you ever changed your ways?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srgbClr val="0070C0"/>
              </a:solidFill>
            </a:endParaRPr>
          </a:p>
          <a:p>
            <a:pPr lvl="0"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728" y="2708305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u="sng" dirty="0" smtClean="0">
              <a:hlinkClick r:id="rId2"/>
            </a:endParaRPr>
          </a:p>
          <a:p>
            <a:endParaRPr lang="en-GB" u="sng" dirty="0">
              <a:hlinkClick r:id="rId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46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1" b="41149"/>
          <a:stretch/>
        </p:blipFill>
        <p:spPr>
          <a:xfrm>
            <a:off x="1655380" y="372074"/>
            <a:ext cx="9222826" cy="59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6B4342-84D2-43F5-BB06-A3555F7169EE}"/>
              </a:ext>
            </a:extLst>
          </p:cNvPr>
          <p:cNvSpPr/>
          <p:nvPr/>
        </p:nvSpPr>
        <p:spPr>
          <a:xfrm>
            <a:off x="252247" y="474345"/>
            <a:ext cx="11111948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Reformation. Pages 104-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106</a:t>
            </a:r>
            <a:endParaRPr lang="en-GB" sz="2800" dirty="0">
              <a:solidFill>
                <a:schemeClr val="tx1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endParaRPr lang="en-GB" sz="2800" dirty="0" smtClean="0">
              <a:solidFill>
                <a:srgbClr val="0070C0"/>
              </a:solidFill>
            </a:endParaRPr>
          </a:p>
          <a:p>
            <a:pPr lvl="0"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endParaRPr lang="en-GB" sz="2800" dirty="0">
              <a:solidFill>
                <a:srgbClr val="0070C0"/>
              </a:solidFill>
              <a:latin typeface="Calibri"/>
            </a:endParaRPr>
          </a:p>
          <a:p>
            <a:pPr lvl="0"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lang="en-GB" sz="2800" dirty="0" smtClean="0">
                <a:solidFill>
                  <a:srgbClr val="0070C0"/>
                </a:solidFill>
                <a:hlinkClick r:id="rId2"/>
              </a:rPr>
              <a:t>https</a:t>
            </a:r>
            <a:r>
              <a:rPr lang="en-GB" sz="2800" dirty="0">
                <a:solidFill>
                  <a:srgbClr val="0070C0"/>
                </a:solidFill>
                <a:hlinkClick r:id="rId2"/>
              </a:rPr>
              <a:t>://prisonfellowship.org.uk</a:t>
            </a:r>
            <a:r>
              <a:rPr lang="en-GB" sz="2800" dirty="0" smtClean="0">
                <a:solidFill>
                  <a:srgbClr val="0070C0"/>
                </a:solidFill>
                <a:hlinkClick r:id="rId2"/>
              </a:rPr>
              <a:t>/</a:t>
            </a:r>
            <a:endParaRPr lang="en-GB" sz="2800" dirty="0" smtClean="0">
              <a:solidFill>
                <a:srgbClr val="0070C0"/>
              </a:solidFill>
            </a:endParaRPr>
          </a:p>
          <a:p>
            <a:pPr lvl="0">
              <a:defRPr/>
            </a:pPr>
            <a:endParaRPr lang="en-GB" sz="2800" dirty="0">
              <a:solidFill>
                <a:srgbClr val="0070C0"/>
              </a:solidFill>
            </a:endParaRPr>
          </a:p>
          <a:p>
            <a:pPr lvl="0">
              <a:defRPr/>
            </a:pPr>
            <a:endParaRPr lang="en-GB" sz="2800" dirty="0" smtClean="0">
              <a:solidFill>
                <a:srgbClr val="0070C0"/>
              </a:solidFill>
            </a:endParaRPr>
          </a:p>
          <a:p>
            <a:pPr lvl="0">
              <a:defRPr/>
            </a:pPr>
            <a:endParaRPr lang="en-GB" sz="2800" dirty="0" smtClean="0">
              <a:solidFill>
                <a:srgbClr val="0070C0"/>
              </a:solidFill>
            </a:endParaRPr>
          </a:p>
          <a:p>
            <a:pPr lvl="0"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247" y="1142977"/>
            <a:ext cx="496789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u="sng" dirty="0" smtClean="0">
              <a:hlinkClick r:id="rId3"/>
            </a:endParaRPr>
          </a:p>
          <a:p>
            <a:endParaRPr lang="en-GB" u="sng" dirty="0">
              <a:hlinkClick r:id="rId3"/>
            </a:endParaRPr>
          </a:p>
          <a:p>
            <a:endParaRPr lang="en-GB" dirty="0">
              <a:hlinkClick r:id="rId3"/>
            </a:endParaRPr>
          </a:p>
          <a:p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www.youtube.com/watch?v=5kO55QqKy4s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04" y="747266"/>
            <a:ext cx="4286250" cy="428625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532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r="22155"/>
          <a:stretch/>
        </p:blipFill>
        <p:spPr>
          <a:xfrm>
            <a:off x="2112579" y="0"/>
            <a:ext cx="8860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6B4342-84D2-43F5-BB06-A3555F7169EE}"/>
              </a:ext>
            </a:extLst>
          </p:cNvPr>
          <p:cNvSpPr/>
          <p:nvPr/>
        </p:nvSpPr>
        <p:spPr>
          <a:xfrm>
            <a:off x="496728" y="984846"/>
            <a:ext cx="10946296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Retribution. </a:t>
            </a:r>
            <a:r>
              <a:rPr lang="en-GB" sz="2800" dirty="0">
                <a:solidFill>
                  <a:srgbClr val="0070C0"/>
                </a:solidFill>
              </a:rPr>
              <a:t>Pages 87-92 </a:t>
            </a:r>
            <a:endParaRPr lang="en-GB" sz="2800" dirty="0" smtClean="0">
              <a:solidFill>
                <a:srgbClr val="0070C0"/>
              </a:solidFill>
            </a:endParaRPr>
          </a:p>
          <a:p>
            <a:pPr lvl="0">
              <a:defRPr/>
            </a:pPr>
            <a:endParaRPr lang="en-GB" sz="2800" dirty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en-GB" sz="2800" dirty="0" smtClean="0">
                <a:solidFill>
                  <a:srgbClr val="0070C0"/>
                </a:solidFill>
                <a:hlinkClick r:id="rId2"/>
              </a:rPr>
              <a:t>www.youtube.com/watch?v=WDiT2Vr-wjA</a:t>
            </a:r>
            <a:r>
              <a:rPr lang="en-GB" sz="2800" dirty="0" smtClean="0">
                <a:solidFill>
                  <a:srgbClr val="0070C0"/>
                </a:solidFill>
              </a:rPr>
              <a:t> Rabbi sacks !</a:t>
            </a:r>
          </a:p>
          <a:p>
            <a:pPr lvl="0"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21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469" y="302359"/>
            <a:ext cx="1166173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Time for your own opinion.</a:t>
            </a:r>
          </a:p>
          <a:p>
            <a:endParaRPr lang="en-GB" sz="2800" dirty="0" smtClean="0"/>
          </a:p>
          <a:p>
            <a:r>
              <a:rPr lang="en-GB" sz="2800" dirty="0" smtClean="0"/>
              <a:t>For each purpose of punishment consider your opinion on it. </a:t>
            </a:r>
          </a:p>
          <a:p>
            <a:endParaRPr lang="en-GB" sz="2800" dirty="0"/>
          </a:p>
          <a:p>
            <a:r>
              <a:rPr lang="en-GB" sz="2800" dirty="0" smtClean="0"/>
              <a:t>Perhaps it would help to imagine you had been a victim of a crime.</a:t>
            </a:r>
          </a:p>
          <a:p>
            <a:endParaRPr lang="en-GB" sz="2800" dirty="0" smtClean="0"/>
          </a:p>
          <a:p>
            <a:r>
              <a:rPr lang="en-GB" sz="2800" dirty="0"/>
              <a:t>H</a:t>
            </a:r>
            <a:r>
              <a:rPr lang="en-GB" sz="2800" dirty="0" smtClean="0"/>
              <a:t>ow would you want the criminal to be punished? </a:t>
            </a:r>
          </a:p>
          <a:p>
            <a:r>
              <a:rPr lang="en-GB" sz="2800" dirty="0" smtClean="0"/>
              <a:t>Does it make any difference what the crime was?</a:t>
            </a:r>
          </a:p>
          <a:p>
            <a:r>
              <a:rPr lang="en-GB" sz="2800" dirty="0" smtClean="0"/>
              <a:t>How about who the criminal was? Or what their motives were, does that change anything? </a:t>
            </a:r>
          </a:p>
          <a:p>
            <a:r>
              <a:rPr lang="en-GB" sz="2800" dirty="0" smtClean="0"/>
              <a:t>Do you think you are capable of making a fair judgement?  </a:t>
            </a:r>
          </a:p>
          <a:p>
            <a:endParaRPr lang="en-GB" sz="2800" dirty="0"/>
          </a:p>
          <a:p>
            <a:r>
              <a:rPr lang="en-GB" sz="2800" dirty="0" smtClean="0"/>
              <a:t>What about some of the moral issues each punishment presents. Do they connect with your opinion/ Why, in what way? 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626" t="11823" r="7095" b="27290"/>
          <a:stretch/>
        </p:blipFill>
        <p:spPr>
          <a:xfrm>
            <a:off x="9475076" y="126124"/>
            <a:ext cx="2716924" cy="144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4050" y="349253"/>
            <a:ext cx="2520950" cy="523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Course content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903713" y="1184305"/>
            <a:ext cx="2947990" cy="16651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Todays lesson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1469" y="349253"/>
            <a:ext cx="4739893" cy="5693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Morality and justice </a:t>
            </a:r>
          </a:p>
          <a:p>
            <a:pPr>
              <a:defRPr/>
            </a:pPr>
            <a:endParaRPr lang="en-GB" sz="2800" b="1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8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Purposes of </a:t>
            </a:r>
            <a:r>
              <a:rPr lang="en-GB" sz="2800" b="1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punishment</a:t>
            </a:r>
          </a:p>
          <a:p>
            <a:pPr>
              <a:defRPr/>
            </a:pPr>
            <a:r>
              <a:rPr lang="en-GB" sz="2800" b="1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8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Responses to crime </a:t>
            </a:r>
            <a:endParaRPr lang="en-GB" sz="28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custodial sentences 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non-custodial sentences 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capital punishment </a:t>
            </a:r>
          </a:p>
        </p:txBody>
      </p:sp>
      <p:sp>
        <p:nvSpPr>
          <p:cNvPr id="6" name="Explosion: 14 Points 2">
            <a:extLst>
              <a:ext uri="{FF2B5EF4-FFF2-40B4-BE49-F238E27FC236}">
                <a16:creationId xmlns:a16="http://schemas.microsoft.com/office/drawing/2014/main" id="{7957AAE5-9D63-4CBD-B6BF-4194B80F88E5}"/>
              </a:ext>
            </a:extLst>
          </p:cNvPr>
          <p:cNvSpPr/>
          <p:nvPr/>
        </p:nvSpPr>
        <p:spPr>
          <a:xfrm>
            <a:off x="4445001" y="1623848"/>
            <a:ext cx="6330424" cy="2554013"/>
          </a:xfrm>
          <a:prstGeom prst="irregularSeal2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4 purposes of punishment are?</a:t>
            </a:r>
          </a:p>
        </p:txBody>
      </p:sp>
    </p:spTree>
    <p:extLst>
      <p:ext uri="{BB962C8B-B14F-4D97-AF65-F5344CB8AC3E}">
        <p14:creationId xmlns:p14="http://schemas.microsoft.com/office/powerpoint/2010/main" val="124937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6B4342-84D2-43F5-BB06-A3555F7169EE}"/>
              </a:ext>
            </a:extLst>
          </p:cNvPr>
          <p:cNvSpPr/>
          <p:nvPr/>
        </p:nvSpPr>
        <p:spPr>
          <a:xfrm>
            <a:off x="496728" y="984846"/>
            <a:ext cx="10946296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Retribution. </a:t>
            </a:r>
            <a:r>
              <a:rPr lang="en-GB" sz="2800" dirty="0">
                <a:solidFill>
                  <a:srgbClr val="0070C0"/>
                </a:solidFill>
              </a:rPr>
              <a:t>Pages 87-92 </a:t>
            </a:r>
            <a:endParaRPr lang="en-GB" sz="2800" dirty="0" smtClean="0">
              <a:solidFill>
                <a:srgbClr val="0070C0"/>
              </a:solidFill>
            </a:endParaRPr>
          </a:p>
          <a:p>
            <a:pPr lvl="0">
              <a:defRPr/>
            </a:pPr>
            <a:endParaRPr lang="en-GB" sz="2800" dirty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en-GB" sz="2800" dirty="0" smtClean="0">
                <a:solidFill>
                  <a:srgbClr val="0070C0"/>
                </a:solidFill>
                <a:hlinkClick r:id="rId2"/>
              </a:rPr>
              <a:t>www.youtube.com/watch?v=WDiT2Vr-wjA</a:t>
            </a:r>
            <a:r>
              <a:rPr lang="en-GB" sz="2800" dirty="0" smtClean="0">
                <a:solidFill>
                  <a:srgbClr val="0070C0"/>
                </a:solidFill>
              </a:rPr>
              <a:t> Rabbi sacks !</a:t>
            </a:r>
          </a:p>
          <a:p>
            <a:pPr lvl="0"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927" y="5491960"/>
            <a:ext cx="4894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www.youtube.com/watch?v=yjYm78K6aNI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47927" y="454394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news.bbc.co.uk/1/hi/special_report/1998/10/98/truth_and_reconciliation/203134.stm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96728" y="3565147"/>
            <a:ext cx="8694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Truth and reconciliation: </a:t>
            </a:r>
            <a:r>
              <a:rPr lang="en-GB" sz="2800" dirty="0"/>
              <a:t>M</a:t>
            </a:r>
            <a:r>
              <a:rPr lang="en-GB" sz="2800" dirty="0" smtClean="0"/>
              <a:t>andela.</a:t>
            </a:r>
          </a:p>
          <a:p>
            <a:r>
              <a:rPr lang="en-GB" sz="2800" dirty="0" smtClean="0"/>
              <a:t>Find out about it and write a few key facts down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33" y="3231615"/>
            <a:ext cx="3373391" cy="337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1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6B4342-84D2-43F5-BB06-A3555F7169EE}"/>
              </a:ext>
            </a:extLst>
          </p:cNvPr>
          <p:cNvSpPr/>
          <p:nvPr/>
        </p:nvSpPr>
        <p:spPr>
          <a:xfrm>
            <a:off x="622852" y="2214557"/>
            <a:ext cx="10946296" cy="39703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Deterrence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punishment should put people off committing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crime.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Protection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punishment should protect society from the criminal and the criminal from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themselves.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Reformation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punishment should </a:t>
            </a: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change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criminal.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Retribution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punishment should make the criminal pay for what they have done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wrong.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7957AAE5-9D63-4CBD-B6BF-4194B80F88E5}"/>
              </a:ext>
            </a:extLst>
          </p:cNvPr>
          <p:cNvSpPr/>
          <p:nvPr/>
        </p:nvSpPr>
        <p:spPr>
          <a:xfrm>
            <a:off x="3081130" y="0"/>
            <a:ext cx="5923721" cy="2054087"/>
          </a:xfrm>
          <a:prstGeom prst="irregularSeal2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4 purposes of punishment are?</a:t>
            </a:r>
          </a:p>
        </p:txBody>
      </p:sp>
    </p:spTree>
    <p:extLst>
      <p:ext uri="{BB962C8B-B14F-4D97-AF65-F5344CB8AC3E}">
        <p14:creationId xmlns:p14="http://schemas.microsoft.com/office/powerpoint/2010/main" val="147118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13" y="378372"/>
            <a:ext cx="4142005" cy="5660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4496" y="851337"/>
            <a:ext cx="48084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Starter task: </a:t>
            </a:r>
            <a:r>
              <a:rPr lang="en-GB" sz="2800" dirty="0" smtClean="0"/>
              <a:t>Complete this worksheet. </a:t>
            </a:r>
          </a:p>
          <a:p>
            <a:r>
              <a:rPr lang="en-GB" sz="2800" dirty="0" smtClean="0"/>
              <a:t>Think carefully about your opinion about these forms of punishment. 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21" y="3445258"/>
            <a:ext cx="4508938" cy="225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835" b="8744"/>
          <a:stretch/>
        </p:blipFill>
        <p:spPr>
          <a:xfrm>
            <a:off x="1875507" y="0"/>
            <a:ext cx="8445940" cy="68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877" y="1119352"/>
            <a:ext cx="357877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Would you rather ?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900" y="2700829"/>
            <a:ext cx="3920725" cy="269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733" y="4699870"/>
            <a:ext cx="2476524" cy="1632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474" y="4607198"/>
            <a:ext cx="1548702" cy="1725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31074"/>
            <a:ext cx="118562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0000"/>
                </a:solidFill>
                <a:latin typeface="Calibri"/>
              </a:rPr>
              <a:t>Homework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Watch: Black Mirror: Series 2 episode two “White Bear.”  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No spoilers if you’ve already seen it! You can find it on </a:t>
            </a:r>
            <a:r>
              <a:rPr lang="en-GB" sz="2800" dirty="0" err="1">
                <a:solidFill>
                  <a:prstClr val="black"/>
                </a:solidFill>
                <a:latin typeface="Calibri"/>
              </a:rPr>
              <a:t>youtube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Be ready to talk about it next Tuesday.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It might be worth taking notes or watching it a couple of times. Focus on this question “ What is the form of punishment being used and do you think it is morally acceptable?”</a:t>
            </a:r>
          </a:p>
          <a:p>
            <a:pPr marL="514350" indent="-514350">
              <a:buFontTx/>
              <a:buAutoNum type="arabicPeriod"/>
              <a:defRPr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514350" indent="-514350">
              <a:buFontTx/>
              <a:buAutoNum type="arabicPeriod"/>
              <a:defRPr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514350" indent="-514350">
              <a:buFontTx/>
              <a:buAutoNum type="arabicPeriod"/>
              <a:defRPr/>
            </a:pP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3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4050" y="349253"/>
            <a:ext cx="2520950" cy="523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Course content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903713" y="1184305"/>
            <a:ext cx="2947990" cy="16651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Todays lesson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1469" y="349253"/>
            <a:ext cx="4739893" cy="5693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Morality and justice </a:t>
            </a:r>
          </a:p>
          <a:p>
            <a:pPr>
              <a:defRPr/>
            </a:pPr>
            <a:endParaRPr lang="en-GB" sz="2800" b="1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8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Purposes of </a:t>
            </a:r>
            <a:r>
              <a:rPr lang="en-GB" sz="2800" b="1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punishment</a:t>
            </a:r>
          </a:p>
          <a:p>
            <a:pPr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Deterrence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rotections</a:t>
            </a:r>
          </a:p>
          <a:p>
            <a:pPr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Reform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etribution</a:t>
            </a:r>
            <a:endParaRPr lang="en-GB" sz="28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8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Responses to crime </a:t>
            </a:r>
            <a:endParaRPr lang="en-GB" sz="28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custodial sentences 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non-custodial sentences 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capital punishment </a:t>
            </a:r>
          </a:p>
        </p:txBody>
      </p:sp>
    </p:spTree>
    <p:extLst>
      <p:ext uri="{BB962C8B-B14F-4D97-AF65-F5344CB8AC3E}">
        <p14:creationId xmlns:p14="http://schemas.microsoft.com/office/powerpoint/2010/main" val="12169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990" y="1872226"/>
            <a:ext cx="7415408" cy="397031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For each punishment we are going to write down:</a:t>
            </a:r>
          </a:p>
          <a:p>
            <a:endParaRPr lang="en-GB" sz="2800" dirty="0"/>
          </a:p>
          <a:p>
            <a:r>
              <a:rPr lang="en-GB" sz="2800" dirty="0" smtClean="0"/>
              <a:t>A definition </a:t>
            </a:r>
          </a:p>
          <a:p>
            <a:r>
              <a:rPr lang="en-GB" sz="2800" dirty="0" smtClean="0"/>
              <a:t>Two strengths. </a:t>
            </a:r>
          </a:p>
          <a:p>
            <a:r>
              <a:rPr lang="en-GB" sz="2800" dirty="0" smtClean="0"/>
              <a:t>Two weaknesses.</a:t>
            </a:r>
          </a:p>
          <a:p>
            <a:r>
              <a:rPr lang="en-GB" sz="2800" dirty="0" smtClean="0"/>
              <a:t>Three Moral issues.</a:t>
            </a:r>
          </a:p>
          <a:p>
            <a:r>
              <a:rPr lang="en-GB" sz="2800" dirty="0" smtClean="0"/>
              <a:t>A religious response to this.</a:t>
            </a:r>
          </a:p>
          <a:p>
            <a:r>
              <a:rPr lang="en-GB" sz="2800" dirty="0" smtClean="0"/>
              <a:t>Your view on this issue.</a:t>
            </a:r>
          </a:p>
          <a:p>
            <a:r>
              <a:rPr lang="en-GB" sz="2800" dirty="0" smtClean="0"/>
              <a:t>A non religious response to this. 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897" y="2058842"/>
            <a:ext cx="2511770" cy="33165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8932" y="237375"/>
            <a:ext cx="1060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Using the text books “Morality in the modern world” page 87 </a:t>
            </a:r>
            <a:r>
              <a:rPr lang="en-GB" sz="2800" dirty="0" smtClean="0"/>
              <a:t>onwards we are going to create some detailed notes.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1585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525</Words>
  <Application>Microsoft Office PowerPoint</Application>
  <PresentationFormat>Widescreen</PresentationFormat>
  <Paragraphs>111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2_Office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Falkirk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Howie</dc:creator>
  <cp:lastModifiedBy>Lindsay Howie</cp:lastModifiedBy>
  <cp:revision>49</cp:revision>
  <dcterms:created xsi:type="dcterms:W3CDTF">2019-01-24T11:34:55Z</dcterms:created>
  <dcterms:modified xsi:type="dcterms:W3CDTF">2023-02-02T13:09:10Z</dcterms:modified>
</cp:coreProperties>
</file>